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4" r:id="rId3"/>
    <p:sldId id="273" r:id="rId4"/>
    <p:sldId id="274" r:id="rId5"/>
    <p:sldId id="275" r:id="rId6"/>
    <p:sldId id="282" r:id="rId7"/>
    <p:sldId id="276" r:id="rId8"/>
    <p:sldId id="258" r:id="rId9"/>
    <p:sldId id="270" r:id="rId10"/>
    <p:sldId id="277" r:id="rId11"/>
    <p:sldId id="278" r:id="rId12"/>
    <p:sldId id="279" r:id="rId13"/>
    <p:sldId id="280" r:id="rId14"/>
    <p:sldId id="281" r:id="rId15"/>
    <p:sldId id="283" r:id="rId16"/>
    <p:sldId id="318" r:id="rId17"/>
    <p:sldId id="319" r:id="rId18"/>
    <p:sldId id="317" r:id="rId19"/>
    <p:sldId id="285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84" r:id="rId31"/>
    <p:sldId id="299" r:id="rId32"/>
    <p:sldId id="316" r:id="rId33"/>
    <p:sldId id="300" r:id="rId34"/>
    <p:sldId id="301" r:id="rId35"/>
    <p:sldId id="302" r:id="rId36"/>
    <p:sldId id="303" r:id="rId37"/>
    <p:sldId id="286" r:id="rId38"/>
    <p:sldId id="305" r:id="rId39"/>
    <p:sldId id="307" r:id="rId40"/>
    <p:sldId id="306" r:id="rId41"/>
    <p:sldId id="308" r:id="rId42"/>
    <p:sldId id="309" r:id="rId43"/>
    <p:sldId id="310" r:id="rId44"/>
    <p:sldId id="311" r:id="rId45"/>
    <p:sldId id="272" r:id="rId46"/>
    <p:sldId id="304" r:id="rId47"/>
    <p:sldId id="312" r:id="rId48"/>
    <p:sldId id="313" r:id="rId49"/>
    <p:sldId id="314" r:id="rId50"/>
    <p:sldId id="315" r:id="rId51"/>
    <p:sldId id="287" r:id="rId52"/>
    <p:sldId id="288" r:id="rId53"/>
  </p:sldIdLst>
  <p:sldSz cx="9144000" cy="6858000" type="screen4x3"/>
  <p:notesSz cx="6858000" cy="9144000"/>
  <p:embeddedFontLst>
    <p:embeddedFont>
      <p:font typeface="Aaron" panose="02020900000000000000"/>
      <p:bold r:id="rId54"/>
    </p:embeddedFont>
    <p:embeddedFont>
      <p:font typeface="Aero" panose="020B0604020202020204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DAE8F6"/>
    <a:srgbClr val="FFFFFF"/>
    <a:srgbClr val="EFF5FB"/>
    <a:srgbClr val="99CC00"/>
    <a:srgbClr val="009900"/>
    <a:srgbClr val="996633"/>
    <a:srgbClr val="CC9900"/>
    <a:srgbClr val="CC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55" autoAdjust="0"/>
    <p:restoredTop sz="94660"/>
  </p:normalViewPr>
  <p:slideViewPr>
    <p:cSldViewPr>
      <p:cViewPr varScale="1">
        <p:scale>
          <a:sx n="73" d="100"/>
          <a:sy n="7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44AC-6383-4476-BD09-72F101BA110A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 rot="685272">
            <a:off x="555531" y="4951318"/>
            <a:ext cx="1615082" cy="1542793"/>
          </a:xfrm>
          <a:prstGeom prst="roundRect">
            <a:avLst/>
          </a:prstGeom>
          <a:solidFill>
            <a:srgbClr val="FFFFFF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1120435">
            <a:off x="516399" y="3435619"/>
            <a:ext cx="1539128" cy="1498576"/>
          </a:xfrm>
          <a:prstGeom prst="roundRect">
            <a:avLst/>
          </a:prstGeom>
          <a:solidFill>
            <a:srgbClr val="FFFFFF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2150" y="3601730"/>
            <a:ext cx="1166355" cy="1166355"/>
            <a:chOff x="803362" y="3951300"/>
            <a:chExt cx="963930" cy="96393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40033" y="3987971"/>
              <a:ext cx="892334" cy="892334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03362" y="3951300"/>
              <a:ext cx="963930" cy="963930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26063" y="3974001"/>
              <a:ext cx="909572" cy="918528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54358" y="4302296"/>
              <a:ext cx="263684" cy="263684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61343" y="4309281"/>
              <a:ext cx="249714" cy="249714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30375" y="4824425"/>
              <a:ext cx="26194" cy="26194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044345" y="4813948"/>
              <a:ext cx="19209" cy="17463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051330" y="4555503"/>
              <a:ext cx="186849" cy="265430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34686" y="4550264"/>
              <a:ext cx="6985" cy="5239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38178" y="4539786"/>
              <a:ext cx="10478" cy="10478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993703" y="4040359"/>
              <a:ext cx="220028" cy="27940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341207" y="4553756"/>
              <a:ext cx="223520" cy="277654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68328" y="4008926"/>
              <a:ext cx="69850" cy="265430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320252" y="4593920"/>
              <a:ext cx="78581" cy="263684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88356" y="4085761"/>
              <a:ext cx="197326" cy="225266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944808" y="4527563"/>
              <a:ext cx="207804" cy="216535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1042598" y="4084015"/>
              <a:ext cx="136208" cy="200819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374386" y="4593920"/>
              <a:ext cx="144939" cy="200819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3" y="5033169"/>
            <a:ext cx="1407696" cy="14076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18595" y="3575497"/>
            <a:ext cx="384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aron" panose="02020900000000000000" pitchFamily="18" charset="0"/>
              </a:rPr>
              <a:t>A free CD of this message will be available following the service</a:t>
            </a:r>
            <a:endParaRPr lang="en-US" sz="2400" dirty="0">
              <a:solidFill>
                <a:schemeClr val="bg1"/>
              </a:solidFill>
              <a:latin typeface="Aaron" panose="02020900000000000000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4488" y="5094274"/>
            <a:ext cx="420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aron" panose="02020900000000000000" pitchFamily="18" charset="0"/>
              </a:rPr>
              <a:t>It will also be available for podcast later this week at calvaryokc.com</a:t>
            </a:r>
            <a:endParaRPr lang="en-US" sz="2400" dirty="0">
              <a:solidFill>
                <a:schemeClr val="bg1"/>
              </a:solidFill>
              <a:latin typeface="Aaron" panose="02020900000000000000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333500" y="443925"/>
            <a:ext cx="343446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74320" rIns="274320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bondage of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2942" y="760081"/>
            <a:ext cx="7362081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74320" rIns="274320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Cults and Isms</a:t>
            </a:r>
            <a:endParaRPr lang="en-US" sz="80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562600" y="3050453"/>
            <a:ext cx="2479339" cy="953372"/>
            <a:chOff x="6269356" y="3757026"/>
            <a:chExt cx="2479339" cy="9533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9356" y="4444613"/>
              <a:ext cx="2479339" cy="26578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40" name="Group 39"/>
            <p:cNvGrpSpPr/>
            <p:nvPr/>
          </p:nvGrpSpPr>
          <p:grpSpPr>
            <a:xfrm>
              <a:off x="6779795" y="3757026"/>
              <a:ext cx="1145005" cy="814974"/>
              <a:chOff x="6779795" y="3757026"/>
              <a:chExt cx="1145005" cy="814974"/>
            </a:xfr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grpSpPr>
          <p:grpSp>
            <p:nvGrpSpPr>
              <p:cNvPr id="38" name="Group 37"/>
              <p:cNvGrpSpPr/>
              <p:nvPr/>
            </p:nvGrpSpPr>
            <p:grpSpPr>
              <a:xfrm>
                <a:off x="6779795" y="3757026"/>
                <a:ext cx="1145005" cy="814974"/>
                <a:chOff x="6248400" y="3411070"/>
                <a:chExt cx="1524000" cy="108473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517340" y="3411070"/>
                  <a:ext cx="1070705" cy="1001110"/>
                </a:xfrm>
                <a:prstGeom prst="ellipse">
                  <a:avLst/>
                </a:prstGeom>
                <a:noFill/>
                <a:ln w="38100">
                  <a:solidFill>
                    <a:srgbClr val="66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 l="21190" r="15310" b="39813"/>
                <a:stretch/>
              </p:blipFill>
              <p:spPr>
                <a:xfrm>
                  <a:off x="6248400" y="3461560"/>
                  <a:ext cx="1524000" cy="10342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6920309" y="4038600"/>
                <a:ext cx="1004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ero" pitchFamily="2" charset="0"/>
                  </a:rPr>
                  <a:t>unity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638800" y="4404360"/>
            <a:ext cx="1005840" cy="1005840"/>
            <a:chOff x="7848600" y="4622291"/>
            <a:chExt cx="914400" cy="9144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" name="Oval 42"/>
            <p:cNvSpPr/>
            <p:nvPr/>
          </p:nvSpPr>
          <p:spPr>
            <a:xfrm>
              <a:off x="7848600" y="4622291"/>
              <a:ext cx="914400" cy="914400"/>
            </a:xfrm>
            <a:prstGeom prst="ellipse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139838" y="5105400"/>
              <a:ext cx="0" cy="381000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006820" y="5211003"/>
              <a:ext cx="280262" cy="1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 descr="http://www.glamfaith.org.uk/media/images/Unitaria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50285"/>
            <a:ext cx="1140105" cy="10238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Unification Church Symb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4395"/>
            <a:ext cx="1145005" cy="11450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65795" y="1973640"/>
            <a:ext cx="7097205" cy="107721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4 Unusual “U’s”</a:t>
            </a:r>
          </a:p>
        </p:txBody>
      </p:sp>
    </p:spTree>
    <p:extLst>
      <p:ext uri="{BB962C8B-B14F-4D97-AF65-F5344CB8AC3E}">
        <p14:creationId xmlns:p14="http://schemas.microsoft.com/office/powerpoint/2010/main" val="25051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rccusa.org/WASHINGTON_TIMES_COVE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639">
            <a:off x="1266825" y="457200"/>
            <a:ext cx="6657975" cy="4829176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9218" name="Picture 2" descr="http://www.tparents.org/moon-talks/hyungjinmoon/HyungJinMoon-080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0">
            <a:off x="1543050" y="876300"/>
            <a:ext cx="6286500" cy="419100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1473" y="4916269"/>
            <a:ext cx="378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Hyung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Jim Moon</a:t>
            </a:r>
          </a:p>
        </p:txBody>
      </p:sp>
    </p:spTree>
    <p:extLst>
      <p:ext uri="{BB962C8B-B14F-4D97-AF65-F5344CB8AC3E}">
        <p14:creationId xmlns:p14="http://schemas.microsoft.com/office/powerpoint/2010/main" val="16849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“New Thought”</a:t>
            </a:r>
          </a:p>
        </p:txBody>
      </p:sp>
      <p:pic>
        <p:nvPicPr>
          <p:cNvPr id="19458" name="Picture 2" descr="http://upload.wikimedia.org/wikipedia/commons/c/cd/Phineas_Parkhurst_Quim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214">
            <a:off x="5891943" y="1252472"/>
            <a:ext cx="2789111" cy="3109858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4495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Phineas P. </a:t>
            </a:r>
            <a:r>
              <a:rPr lang="en-US" sz="2400" dirty="0" err="1" smtClean="0"/>
              <a:t>Quimby</a:t>
            </a:r>
            <a:endParaRPr lang="en-US" sz="2400" dirty="0" smtClean="0"/>
          </a:p>
          <a:p>
            <a:pPr algn="ctr"/>
            <a:r>
              <a:rPr lang="en-US" sz="2400" dirty="0" smtClean="0"/>
              <a:t>1802-1866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143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Influenced Mary Baker Eddy and Napoleon Hill </a:t>
            </a:r>
            <a:endParaRPr lang="en-US" sz="3600" dirty="0" smtClean="0"/>
          </a:p>
        </p:txBody>
      </p:sp>
      <p:pic>
        <p:nvPicPr>
          <p:cNvPr id="16" name="Picture 2" descr="http://www.twaineddyfilm.com/images/eddy-c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13">
            <a:off x="565143" y="2838660"/>
            <a:ext cx="1886704" cy="210665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7/75/Napoleon_Hill_headsh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313">
            <a:off x="2977476" y="2787769"/>
            <a:ext cx="2526542" cy="1983042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351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Chief tenets: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1430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Infinite Intelligence or God is </a:t>
            </a:r>
            <a:r>
              <a:rPr lang="en-US" sz="3400" dirty="0" err="1" smtClean="0"/>
              <a:t>omni</a:t>
            </a:r>
            <a:r>
              <a:rPr lang="en-US" sz="3400" dirty="0" smtClean="0"/>
              <a:t>-potent </a:t>
            </a:r>
            <a:r>
              <a:rPr lang="en-US" sz="3400" dirty="0"/>
              <a:t>and omnipresent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Spirit is the ultimate 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777067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True human self-hood is divine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321756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Divinely attuned thought is a positive force for good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All disease is mental in origin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0034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Right thinking has a healing effect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368819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182469"/>
            <a:ext cx="732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Unity Church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7319" y="1875947"/>
            <a:ext cx="4392300" cy="1857853"/>
            <a:chOff x="6269356" y="3757026"/>
            <a:chExt cx="2479339" cy="9533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9356" y="4444613"/>
              <a:ext cx="2479339" cy="26578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6779795" y="3757026"/>
              <a:ext cx="1145005" cy="814974"/>
              <a:chOff x="6779795" y="3757026"/>
              <a:chExt cx="1145005" cy="814974"/>
            </a:xfr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grpSpPr>
          <p:grpSp>
            <p:nvGrpSpPr>
              <p:cNvPr id="10" name="Group 9"/>
              <p:cNvGrpSpPr/>
              <p:nvPr/>
            </p:nvGrpSpPr>
            <p:grpSpPr>
              <a:xfrm>
                <a:off x="6779795" y="3757026"/>
                <a:ext cx="1145005" cy="814974"/>
                <a:chOff x="6248400" y="3411070"/>
                <a:chExt cx="1524000" cy="108473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517340" y="3411070"/>
                  <a:ext cx="1070705" cy="1001110"/>
                </a:xfrm>
                <a:prstGeom prst="ellipse">
                  <a:avLst/>
                </a:prstGeom>
                <a:noFill/>
                <a:ln w="38100">
                  <a:solidFill>
                    <a:srgbClr val="66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5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 l="21190" r="15310" b="39813"/>
                <a:stretch/>
              </p:blipFill>
              <p:spPr>
                <a:xfrm>
                  <a:off x="6248400" y="3461560"/>
                  <a:ext cx="1524000" cy="10342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6920309" y="4038600"/>
                <a:ext cx="1004491" cy="4616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ero" pitchFamily="2" charset="0"/>
                  </a:rPr>
                  <a:t>unity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9593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1386405">
            <a:off x="1236726" y="495300"/>
            <a:ext cx="6822948" cy="4610100"/>
            <a:chOff x="1236726" y="495300"/>
            <a:chExt cx="6822948" cy="4610100"/>
          </a:xfrm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</p:grpSpPr>
        <p:pic>
          <p:nvPicPr>
            <p:cNvPr id="11266" name="Picture 2" descr="http://www.unityofthesierra.org/wp-content/uploads/2014/03/Charles-and-Myrtle-Fillmor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726" y="495300"/>
              <a:ext cx="6822948" cy="46101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90500" h="190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1295400" y="4690534"/>
              <a:ext cx="3581400" cy="381000"/>
            </a:xfrm>
            <a:prstGeom prst="round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132" y="4974014"/>
            <a:ext cx="609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Charles and Myrtle Fillmore</a:t>
            </a:r>
          </a:p>
        </p:txBody>
      </p:sp>
    </p:spTree>
    <p:extLst>
      <p:ext uri="{BB962C8B-B14F-4D97-AF65-F5344CB8AC3E}">
        <p14:creationId xmlns:p14="http://schemas.microsoft.com/office/powerpoint/2010/main" val="196232372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Unification Church (Moonies)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0618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Unity Church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87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Unitarianism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828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Universalism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800" y="1676400"/>
            <a:ext cx="2479339" cy="953372"/>
            <a:chOff x="6269356" y="3757026"/>
            <a:chExt cx="2479339" cy="9533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9356" y="4444613"/>
              <a:ext cx="2479339" cy="26578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6779795" y="3757026"/>
              <a:ext cx="1145005" cy="814974"/>
              <a:chOff x="6779795" y="3757026"/>
              <a:chExt cx="1145005" cy="814974"/>
            </a:xfr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grpSpPr>
          <p:grpSp>
            <p:nvGrpSpPr>
              <p:cNvPr id="13" name="Group 12"/>
              <p:cNvGrpSpPr/>
              <p:nvPr/>
            </p:nvGrpSpPr>
            <p:grpSpPr>
              <a:xfrm>
                <a:off x="6779795" y="3757026"/>
                <a:ext cx="1145005" cy="814974"/>
                <a:chOff x="6248400" y="3411070"/>
                <a:chExt cx="1524000" cy="108473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6517340" y="3411070"/>
                  <a:ext cx="1070705" cy="1001110"/>
                </a:xfrm>
                <a:prstGeom prst="ellipse">
                  <a:avLst/>
                </a:prstGeom>
                <a:noFill/>
                <a:ln w="38100">
                  <a:solidFill>
                    <a:srgbClr val="66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 l="21190" r="15310" b="39813"/>
                <a:stretch/>
              </p:blipFill>
              <p:spPr>
                <a:xfrm>
                  <a:off x="6248400" y="3461560"/>
                  <a:ext cx="1524000" cy="10342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6920309" y="4038600"/>
                <a:ext cx="1004491" cy="4616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ero" pitchFamily="2" charset="0"/>
                  </a:rPr>
                  <a:t>unity</a:t>
                </a:r>
              </a:p>
            </p:txBody>
          </p:sp>
        </p:grpSp>
      </p:grpSp>
      <p:pic>
        <p:nvPicPr>
          <p:cNvPr id="17" name="Picture 8" descr="http://www.glamfaith.org.uk/media/images/Unitarian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140105" cy="10238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724400" y="4191000"/>
            <a:ext cx="1005840" cy="1005840"/>
            <a:chOff x="7848600" y="4622291"/>
            <a:chExt cx="914400" cy="9144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9" name="Oval 18"/>
            <p:cNvSpPr/>
            <p:nvPr/>
          </p:nvSpPr>
          <p:spPr>
            <a:xfrm>
              <a:off x="7848600" y="4622291"/>
              <a:ext cx="914400" cy="914400"/>
            </a:xfrm>
            <a:prstGeom prst="ellipse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139838" y="5105400"/>
              <a:ext cx="0" cy="381000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006820" y="5211003"/>
              <a:ext cx="280262" cy="1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Unification Church Symb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50" y="362050"/>
            <a:ext cx="1145005" cy="11450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534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heosophy-nw.org/theosnw/theos/hpbtm-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407">
            <a:off x="5956235" y="2305129"/>
            <a:ext cx="2517706" cy="2895038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waineddyfilm.com/images/eddy-c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13">
            <a:off x="1911483" y="2760940"/>
            <a:ext cx="2511202" cy="2803958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Influenced by New Thought 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1129985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Baker Eddy (Christian Science) and Helena Blavatsky (Theosophical Society)</a:t>
            </a:r>
          </a:p>
        </p:txBody>
      </p:sp>
    </p:spTree>
    <p:extLst>
      <p:ext uri="{BB962C8B-B14F-4D97-AF65-F5344CB8AC3E}">
        <p14:creationId xmlns:p14="http://schemas.microsoft.com/office/powerpoint/2010/main" val="320476706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Basic Beliefs (www.unity.org):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God: </a:t>
            </a:r>
            <a:r>
              <a:rPr lang="en-US" sz="3600" dirty="0"/>
              <a:t>God is Spirit, the loving source of all that is. God is the one power, all good, everywhere present, all wisdom. God is divine energy, continually creating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11460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Basic Beliefs: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Jesus: </a:t>
            </a:r>
            <a:r>
              <a:rPr lang="en-US" sz="3600" dirty="0"/>
              <a:t>We believe that Jesus expressed his divine potential and sought to show humankind how to express ours as well. We see Jesus as a master teacher of universal truths and as our Way Shower.</a:t>
            </a:r>
          </a:p>
        </p:txBody>
      </p:sp>
    </p:spTree>
    <p:extLst>
      <p:ext uri="{BB962C8B-B14F-4D97-AF65-F5344CB8AC3E}">
        <p14:creationId xmlns:p14="http://schemas.microsoft.com/office/powerpoint/2010/main" val="5834513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Basic Beliefs: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Bible: </a:t>
            </a:r>
            <a:r>
              <a:rPr lang="en-US" sz="3600" dirty="0"/>
              <a:t>Unity founders Charles and Myrtle Fillmore studied the Bible as history and allegory and interpreted it as a metaphysical representation of humankind's evolutionary journey toward spiritual awakening. </a:t>
            </a:r>
          </a:p>
        </p:txBody>
      </p:sp>
    </p:spTree>
    <p:extLst>
      <p:ext uri="{BB962C8B-B14F-4D97-AF65-F5344CB8AC3E}">
        <p14:creationId xmlns:p14="http://schemas.microsoft.com/office/powerpoint/2010/main" val="341057622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Basic Beliefs: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Man: </a:t>
            </a:r>
            <a:r>
              <a:rPr lang="en-US" sz="3600" dirty="0"/>
              <a:t>We are each individual, eternal expressions of God. Our essential nature is divine and therefore inherently good.</a:t>
            </a:r>
          </a:p>
        </p:txBody>
      </p:sp>
    </p:spTree>
    <p:extLst>
      <p:ext uri="{BB962C8B-B14F-4D97-AF65-F5344CB8AC3E}">
        <p14:creationId xmlns:p14="http://schemas.microsoft.com/office/powerpoint/2010/main" val="19694945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Basic Beliefs: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Prayer: </a:t>
            </a:r>
            <a:r>
              <a:rPr lang="en-US" sz="3600" dirty="0"/>
              <a:t>Affirmative prayer is the highest form of creative thought. It includes the release of counterproductive, negative thoughts, as well as holding in mind statements of spiritual truth. </a:t>
            </a:r>
          </a:p>
        </p:txBody>
      </p:sp>
    </p:spTree>
    <p:extLst>
      <p:ext uri="{BB962C8B-B14F-4D97-AF65-F5344CB8AC3E}">
        <p14:creationId xmlns:p14="http://schemas.microsoft.com/office/powerpoint/2010/main" val="366102927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Miscellaneous: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Heaven is not a place, but a state of consciousness; we create our own heaven and hell here and now.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767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all have an innate capacity to know God through direct experience.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95869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Prayer works.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2405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  <p:bldP spid="7" grpId="0"/>
      <p:bldP spid="7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Miscellaneous: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“Christ” is that part of God that is in every person. There is a spark of divinity within all people, just as there was in Jesus.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6408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are here to set a positive example and be a role model for others.</a:t>
            </a:r>
          </a:p>
        </p:txBody>
      </p:sp>
    </p:spTree>
    <p:extLst>
      <p:ext uri="{BB962C8B-B14F-4D97-AF65-F5344CB8AC3E}">
        <p14:creationId xmlns:p14="http://schemas.microsoft.com/office/powerpoint/2010/main" val="7398572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Miscellaneous: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are here to make the world a better place.</a:t>
            </a:r>
          </a:p>
        </p:txBody>
      </p:sp>
      <p:pic>
        <p:nvPicPr>
          <p:cNvPr id="4098" name="Picture 2" descr="Unity: A Positive Path for Spiritual L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44">
            <a:off x="674287" y="2930926"/>
            <a:ext cx="8052955" cy="1298864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044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Notable adherents: </a:t>
            </a:r>
            <a:r>
              <a:rPr lang="en-US" sz="3600" dirty="0"/>
              <a:t>Betty </a:t>
            </a:r>
            <a:r>
              <a:rPr lang="en-US" sz="3600" dirty="0" smtClean="0"/>
              <a:t>White, Eleanor </a:t>
            </a:r>
            <a:r>
              <a:rPr lang="en-US" sz="3600" dirty="0"/>
              <a:t>Powell, Wally Amos, Barbara Billingsley, Patricia Neal, Esther Williams and Maya Angelou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Unity: A Positive Path for Spiritual L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44">
            <a:off x="674287" y="2930926"/>
            <a:ext cx="8052955" cy="1298864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8439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182469"/>
            <a:ext cx="732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Unification Church (Moonies)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28" name="Picture 4" descr="Unification Church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92" y="2286000"/>
            <a:ext cx="2362200" cy="2362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parents.org/Library/Unification/Photos/U-Logo/ffwpu-p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54" y="2209800"/>
            <a:ext cx="2438400" cy="2438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8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182469"/>
            <a:ext cx="732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Unitarian Universalist Church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4" name="Picture 8" descr="http://www.glamfaith.org.uk/media/images/Unitarian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44" y="2195875"/>
            <a:ext cx="2221744" cy="19951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53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Principles: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Rev. Barbara Wells ten Hove </a:t>
            </a:r>
            <a:r>
              <a:rPr lang="en-US" sz="3600" dirty="0" smtClean="0">
                <a:solidFill>
                  <a:srgbClr val="FFFF00"/>
                </a:solidFill>
              </a:rPr>
              <a:t>~</a:t>
            </a:r>
            <a:r>
              <a:rPr lang="en-US" sz="3600" dirty="0" smtClean="0"/>
              <a:t> “</a:t>
            </a:r>
            <a:r>
              <a:rPr lang="en-US" sz="3600" dirty="0"/>
              <a:t>The Principles are not dogma or doctrine, but rather a guide for those of us who choose to join and participate in Unitarian Universalist religious communities.”</a:t>
            </a:r>
          </a:p>
        </p:txBody>
      </p:sp>
    </p:spTree>
    <p:extLst>
      <p:ext uri="{BB962C8B-B14F-4D97-AF65-F5344CB8AC3E}">
        <p14:creationId xmlns:p14="http://schemas.microsoft.com/office/powerpoint/2010/main" val="36850235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Principles: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1st Principle: </a:t>
            </a:r>
            <a:r>
              <a:rPr lang="en-US" sz="3600" dirty="0"/>
              <a:t>The inherent worth and dignity of every person;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7100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2nd Principle: </a:t>
            </a:r>
            <a:r>
              <a:rPr lang="en-US" sz="3600" dirty="0"/>
              <a:t>Justice, equity and compassion in human relations;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412023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3rd Principle: </a:t>
            </a:r>
            <a:r>
              <a:rPr lang="en-US" sz="3600" dirty="0"/>
              <a:t>Acceptance of one another and encouragement to spiritual growth in our congregations; 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4328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Principles: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4th Principle: </a:t>
            </a:r>
            <a:r>
              <a:rPr lang="en-US" sz="3600" dirty="0"/>
              <a:t>A free and responsible search for truth and meaning;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7100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5th Principle: </a:t>
            </a:r>
            <a:r>
              <a:rPr lang="en-US" sz="3600" dirty="0"/>
              <a:t>The right of conscience and the use of the democratic process within our congregations and in society at large; </a:t>
            </a:r>
          </a:p>
        </p:txBody>
      </p:sp>
    </p:spTree>
    <p:extLst>
      <p:ext uri="{BB962C8B-B14F-4D97-AF65-F5344CB8AC3E}">
        <p14:creationId xmlns:p14="http://schemas.microsoft.com/office/powerpoint/2010/main" val="31936898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Principles: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6th Principle: </a:t>
            </a:r>
            <a:r>
              <a:rPr lang="en-US" sz="3600" dirty="0"/>
              <a:t>The goal of world community with peace, liberty, and justice for all;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7th Principle: </a:t>
            </a:r>
            <a:r>
              <a:rPr lang="en-US" sz="3600" dirty="0"/>
              <a:t>Respect for the interdependent web of all existence of which we are a part.</a:t>
            </a:r>
          </a:p>
        </p:txBody>
      </p:sp>
    </p:spTree>
    <p:extLst>
      <p:ext uri="{BB962C8B-B14F-4D97-AF65-F5344CB8AC3E}">
        <p14:creationId xmlns:p14="http://schemas.microsoft.com/office/powerpoint/2010/main" val="25686112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This week’s </a:t>
            </a:r>
            <a:r>
              <a:rPr lang="en-US" sz="3600" dirty="0" smtClean="0">
                <a:solidFill>
                  <a:srgbClr val="FFFF00"/>
                </a:solidFill>
              </a:rPr>
              <a:t>activities: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2998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Studying the works of Ralph Waldo Emerson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6342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Meditations in the Buddhist tradition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67335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Presentation on “Watts &amp; Lumens: Saving </a:t>
            </a:r>
            <a:r>
              <a:rPr lang="en-US" sz="3600" dirty="0" smtClean="0"/>
              <a:t>Money </a:t>
            </a:r>
            <a:r>
              <a:rPr lang="en-US" sz="3600" dirty="0"/>
              <a:t>&amp; Earth with Replacement Lighting”</a:t>
            </a:r>
          </a:p>
        </p:txBody>
      </p:sp>
    </p:spTree>
    <p:extLst>
      <p:ext uri="{BB962C8B-B14F-4D97-AF65-F5344CB8AC3E}">
        <p14:creationId xmlns:p14="http://schemas.microsoft.com/office/powerpoint/2010/main" val="42911490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theology of individual Unitarian Universalists ranges widely, including Humanism, Atheism, Agnosticism, Pantheism, Deism, Christianity, Judaism, Neopaganism, Hinduism, Buddhism, and many more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166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“The </a:t>
            </a:r>
            <a:r>
              <a:rPr lang="en-US" sz="3600" dirty="0"/>
              <a:t>Holy Spirit Association for the Unification of World </a:t>
            </a:r>
            <a:r>
              <a:rPr lang="en-US" sz="3600" dirty="0" smtClean="0"/>
              <a:t>Christianity” in 1954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286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“The</a:t>
            </a:r>
            <a:r>
              <a:rPr lang="en-US" sz="3600" dirty="0"/>
              <a:t> Family Federation for World Peace and </a:t>
            </a:r>
            <a:r>
              <a:rPr lang="en-US" sz="3600" dirty="0" smtClean="0"/>
              <a:t>Unification”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91875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182469"/>
            <a:ext cx="732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Universalism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0" y="2286000"/>
            <a:ext cx="1619915" cy="1472650"/>
            <a:chOff x="7848600" y="4622291"/>
            <a:chExt cx="914400" cy="9144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Oval 7"/>
            <p:cNvSpPr/>
            <p:nvPr/>
          </p:nvSpPr>
          <p:spPr>
            <a:xfrm>
              <a:off x="7848600" y="4622291"/>
              <a:ext cx="914400" cy="914400"/>
            </a:xfrm>
            <a:prstGeom prst="ellipse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139838" y="5105400"/>
              <a:ext cx="0" cy="381000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006820" y="5211003"/>
              <a:ext cx="280262" cy="1"/>
            </a:xfrm>
            <a:prstGeom prst="line">
              <a:avLst/>
            </a:prstGeom>
            <a:ln w="76200" cap="rnd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74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Universal reconciliation ~ </a:t>
            </a:r>
            <a:r>
              <a:rPr lang="en-US" sz="3600" dirty="0"/>
              <a:t>the belief that all humans and (in some beliefs) fallen angels will be some day be reconciled to God by Christ’s atonement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319522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3 types: </a:t>
            </a:r>
            <a:r>
              <a:rPr lang="en-US" sz="3600" dirty="0"/>
              <a:t>Evangelical Universalism, Liberal Universalism and Charismatic </a:t>
            </a:r>
            <a:r>
              <a:rPr lang="en-US" sz="3600" dirty="0" smtClean="0"/>
              <a:t>Universalism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76514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Evangelical Universalism: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Trinitarian Universalism or Victorious Gospel (mainly in Europe)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82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Syllogism: 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God is all-sovereign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018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God is all-loving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61146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Therefore, there is no eternal torment</a:t>
            </a:r>
          </a:p>
        </p:txBody>
      </p:sp>
    </p:spTree>
    <p:extLst>
      <p:ext uri="{BB962C8B-B14F-4D97-AF65-F5344CB8AC3E}">
        <p14:creationId xmlns:p14="http://schemas.microsoft.com/office/powerpoint/2010/main" val="21199763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7" grpId="0"/>
      <p:bldP spid="3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Rev. </a:t>
            </a:r>
            <a:r>
              <a:rPr lang="en-US" sz="3600" dirty="0" smtClean="0"/>
              <a:t>14:11 </a:t>
            </a:r>
            <a:r>
              <a:rPr lang="en-US" sz="3600" dirty="0"/>
              <a:t>~ </a:t>
            </a:r>
            <a:r>
              <a:rPr lang="en-US" sz="3600" dirty="0">
                <a:solidFill>
                  <a:srgbClr val="FFFF00"/>
                </a:solidFill>
              </a:rPr>
              <a:t>And the smoke of their torment ascends forever and ever;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600200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John R. W. Stott ~ </a:t>
            </a:r>
            <a:r>
              <a:rPr lang="en-US" sz="3200" dirty="0"/>
              <a:t>“The fire itself is termed ‘eternal’ and ‘unquenchable’, but it would be very odd if what is thrown into it proves indestructible. Our expectation would be the opposite: it would be consumed forever, not tormented forever. Hence it is the smoke (evidence that the fire has done its work) which ‘rises for ever and ever</a:t>
            </a:r>
            <a:r>
              <a:rPr lang="en-US" sz="3200" dirty="0" smtClean="0"/>
              <a:t>.’”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0188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                                                            and </a:t>
            </a:r>
            <a:r>
              <a:rPr lang="en-US" sz="3600" dirty="0">
                <a:solidFill>
                  <a:srgbClr val="FFFF00"/>
                </a:solidFill>
              </a:rPr>
              <a:t>they have no rest day or night, who worship the beast and his image, and whoever receives the mark of his name.</a:t>
            </a:r>
          </a:p>
        </p:txBody>
      </p:sp>
    </p:spTree>
    <p:extLst>
      <p:ext uri="{BB962C8B-B14F-4D97-AF65-F5344CB8AC3E}">
        <p14:creationId xmlns:p14="http://schemas.microsoft.com/office/powerpoint/2010/main" val="26316990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8" name="TextBox 67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26" name="Picture 2" descr="https://marksayers.files.wordpress.com/2011/04/bell_lovewinshc_cover-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588">
            <a:off x="2895600" y="381000"/>
            <a:ext cx="3179103" cy="480540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Liberal Universalism: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/>
              <a:t>Mainly mainline denominations influenced by New Thought and other New Age philosophies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965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Charismatic Universalism: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Mystical form of post-millennialism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5095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/>
              <a:t>A type of the “Manifested Sons of God”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7336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Prefer the catch-all term “reconciliation”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0016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 </a:t>
            </a:r>
            <a:r>
              <a:rPr lang="en-US" sz="3600" dirty="0" err="1" smtClean="0"/>
              <a:t>Myung</a:t>
            </a:r>
            <a:r>
              <a:rPr lang="en-US" sz="3600" dirty="0" smtClean="0"/>
              <a:t> Moon (1920-2012)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356668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Hak</a:t>
            </a:r>
            <a:r>
              <a:rPr lang="en-US" sz="3600" dirty="0" smtClean="0"/>
              <a:t> Ja Han (b. 1943)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14174"/>
            <a:ext cx="8001000" cy="6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He is the Messiah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229908"/>
            <a:ext cx="5257800" cy="6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She is the Holy Spirit</a:t>
            </a:r>
          </a:p>
        </p:txBody>
      </p:sp>
      <p:pic>
        <p:nvPicPr>
          <p:cNvPr id="5122" name="Picture 2" descr="http://upload.wikimedia.org/wikipedia/commons/e/e8/Hak_Ja_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761">
            <a:off x="6522594" y="2854705"/>
            <a:ext cx="2123440" cy="2633886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v._Sun_Myung_Moon_speaks,_Las_Vegas,_NV,_USA_on_April_4,_2010.png (1387×193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26">
            <a:off x="6466477" y="197293"/>
            <a:ext cx="2112638" cy="2941244"/>
          </a:xfrm>
          <a:prstGeom prst="rect">
            <a:avLst/>
          </a:prstGeom>
          <a:noFill/>
          <a:effectLst>
            <a:outerShdw blurRad="127000" dist="1905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2667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“True Parents”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34000" y="513645"/>
            <a:ext cx="609600" cy="49530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699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2" grpId="0"/>
      <p:bldP spid="22" grpId="1"/>
      <p:bldP spid="4" grpId="0"/>
      <p:bldP spid="4" grpId="1"/>
      <p:bldP spid="8" grpId="0"/>
      <p:bldP spid="8" grpId="1"/>
      <p:bldP spid="11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8" name="TextBox 67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2050" name="Picture 2" descr="http://upload.wikimedia.org/wikipedia/commons/0/06/Carlton_Pearson_speaking_square_cr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52">
            <a:off x="634797" y="1138997"/>
            <a:ext cx="3837553" cy="369213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876800"/>
            <a:ext cx="382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Carlton Pearson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1" y="533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Higher Dimensions Evangelistic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695271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Began teaching his “Gospel of Inclusion” early 2000s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3429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Declared heresy in 2004</a:t>
            </a:r>
          </a:p>
        </p:txBody>
      </p:sp>
    </p:spTree>
    <p:extLst>
      <p:ext uri="{BB962C8B-B14F-4D97-AF65-F5344CB8AC3E}">
        <p14:creationId xmlns:p14="http://schemas.microsoft.com/office/powerpoint/2010/main" val="31126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8" grpId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5124" name="Picture 4" descr="Rev._Sun_Myung_Moon_speaks,_Las_Vegas,_NV,_USA_on_April_4,_2010.png (1387×193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26">
            <a:off x="6466477" y="197293"/>
            <a:ext cx="2112638" cy="2941244"/>
          </a:xfrm>
          <a:prstGeom prst="rect">
            <a:avLst/>
          </a:prstGeom>
          <a:noFill/>
          <a:effectLst>
            <a:outerShdw blurRad="127000" dist="1905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clcnational.org/wp-content/uploads/2013/09/2014-02-03-15.51.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668">
            <a:off x="3359142" y="1016142"/>
            <a:ext cx="2955449" cy="4161275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5739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6146" name="Picture 2" descr="http://upload.wikimedia.org/wikipedia/commons/thumb/9/91/Winkel_triple_projection_SW.jpg/1920px-Winkel_triple_projection_S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46">
            <a:off x="732152" y="466637"/>
            <a:ext cx="7755896" cy="4754527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406676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24:27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the lightning comes from the east and flashes to the west, so also will the coming of the Son of Man be.</a:t>
            </a:r>
          </a:p>
        </p:txBody>
      </p:sp>
      <p:sp>
        <p:nvSpPr>
          <p:cNvPr id="7" name="Oval 6"/>
          <p:cNvSpPr/>
          <p:nvPr/>
        </p:nvSpPr>
        <p:spPr>
          <a:xfrm rot="19729816">
            <a:off x="7057912" y="1896054"/>
            <a:ext cx="277091" cy="5038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173221" flipH="1">
            <a:off x="3288262" y="779354"/>
            <a:ext cx="4062389" cy="1762497"/>
          </a:xfrm>
          <a:custGeom>
            <a:avLst/>
            <a:gdLst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771900 w 4229100"/>
              <a:gd name="connsiteY2" fmla="*/ 1028700 h 1404257"/>
              <a:gd name="connsiteX3" fmla="*/ 3331028 w 4229100"/>
              <a:gd name="connsiteY3" fmla="*/ 465364 h 1404257"/>
              <a:gd name="connsiteX4" fmla="*/ 3159578 w 4229100"/>
              <a:gd name="connsiteY4" fmla="*/ 702129 h 1404257"/>
              <a:gd name="connsiteX5" fmla="*/ 2849336 w 4229100"/>
              <a:gd name="connsiteY5" fmla="*/ 212271 h 1404257"/>
              <a:gd name="connsiteX6" fmla="*/ 2620736 w 4229100"/>
              <a:gd name="connsiteY6" fmla="*/ 383721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065564 w 4229100"/>
              <a:gd name="connsiteY9" fmla="*/ 285750 h 1404257"/>
              <a:gd name="connsiteX10" fmla="*/ 1690007 w 4229100"/>
              <a:gd name="connsiteY10" fmla="*/ 81643 h 1404257"/>
              <a:gd name="connsiteX11" fmla="*/ 1436914 w 4229100"/>
              <a:gd name="connsiteY11" fmla="*/ 383721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159578 w 4229100"/>
              <a:gd name="connsiteY4" fmla="*/ 702129 h 1404257"/>
              <a:gd name="connsiteX5" fmla="*/ 2849336 w 4229100"/>
              <a:gd name="connsiteY5" fmla="*/ 212271 h 1404257"/>
              <a:gd name="connsiteX6" fmla="*/ 2620736 w 4229100"/>
              <a:gd name="connsiteY6" fmla="*/ 383721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065564 w 4229100"/>
              <a:gd name="connsiteY9" fmla="*/ 285750 h 1404257"/>
              <a:gd name="connsiteX10" fmla="*/ 1690007 w 4229100"/>
              <a:gd name="connsiteY10" fmla="*/ 81643 h 1404257"/>
              <a:gd name="connsiteX11" fmla="*/ 1436914 w 4229100"/>
              <a:gd name="connsiteY11" fmla="*/ 383721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249385 w 4229100"/>
              <a:gd name="connsiteY4" fmla="*/ 702129 h 1404257"/>
              <a:gd name="connsiteX5" fmla="*/ 2849336 w 4229100"/>
              <a:gd name="connsiteY5" fmla="*/ 212271 h 1404257"/>
              <a:gd name="connsiteX6" fmla="*/ 2620736 w 4229100"/>
              <a:gd name="connsiteY6" fmla="*/ 383721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065564 w 4229100"/>
              <a:gd name="connsiteY9" fmla="*/ 285750 h 1404257"/>
              <a:gd name="connsiteX10" fmla="*/ 1690007 w 4229100"/>
              <a:gd name="connsiteY10" fmla="*/ 81643 h 1404257"/>
              <a:gd name="connsiteX11" fmla="*/ 1436914 w 4229100"/>
              <a:gd name="connsiteY11" fmla="*/ 383721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249385 w 4229100"/>
              <a:gd name="connsiteY4" fmla="*/ 702129 h 1404257"/>
              <a:gd name="connsiteX5" fmla="*/ 2849336 w 4229100"/>
              <a:gd name="connsiteY5" fmla="*/ 212271 h 1404257"/>
              <a:gd name="connsiteX6" fmla="*/ 2759529 w 4229100"/>
              <a:gd name="connsiteY6" fmla="*/ 481692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065564 w 4229100"/>
              <a:gd name="connsiteY9" fmla="*/ 285750 h 1404257"/>
              <a:gd name="connsiteX10" fmla="*/ 1690007 w 4229100"/>
              <a:gd name="connsiteY10" fmla="*/ 81643 h 1404257"/>
              <a:gd name="connsiteX11" fmla="*/ 1436914 w 4229100"/>
              <a:gd name="connsiteY11" fmla="*/ 383721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249385 w 4229100"/>
              <a:gd name="connsiteY4" fmla="*/ 702129 h 1404257"/>
              <a:gd name="connsiteX5" fmla="*/ 2849336 w 4229100"/>
              <a:gd name="connsiteY5" fmla="*/ 212271 h 1404257"/>
              <a:gd name="connsiteX6" fmla="*/ 2759529 w 4229100"/>
              <a:gd name="connsiteY6" fmla="*/ 481692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212522 w 4229100"/>
              <a:gd name="connsiteY9" fmla="*/ 318407 h 1404257"/>
              <a:gd name="connsiteX10" fmla="*/ 1690007 w 4229100"/>
              <a:gd name="connsiteY10" fmla="*/ 81643 h 1404257"/>
              <a:gd name="connsiteX11" fmla="*/ 1436914 w 4229100"/>
              <a:gd name="connsiteY11" fmla="*/ 383721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249385 w 4229100"/>
              <a:gd name="connsiteY4" fmla="*/ 702129 h 1404257"/>
              <a:gd name="connsiteX5" fmla="*/ 2849336 w 4229100"/>
              <a:gd name="connsiteY5" fmla="*/ 212271 h 1404257"/>
              <a:gd name="connsiteX6" fmla="*/ 2759529 w 4229100"/>
              <a:gd name="connsiteY6" fmla="*/ 481692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212522 w 4229100"/>
              <a:gd name="connsiteY9" fmla="*/ 318407 h 1404257"/>
              <a:gd name="connsiteX10" fmla="*/ 1690007 w 4229100"/>
              <a:gd name="connsiteY10" fmla="*/ 81643 h 1404257"/>
              <a:gd name="connsiteX11" fmla="*/ 1665514 w 4229100"/>
              <a:gd name="connsiteY11" fmla="*/ 416379 h 1404257"/>
              <a:gd name="connsiteX12" fmla="*/ 930728 w 4229100"/>
              <a:gd name="connsiteY12" fmla="*/ 146957 h 1404257"/>
              <a:gd name="connsiteX13" fmla="*/ 857250 w 4229100"/>
              <a:gd name="connsiteY13" fmla="*/ 595993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29100 w 4229100"/>
              <a:gd name="connsiteY0" fmla="*/ 1240971 h 1404257"/>
              <a:gd name="connsiteX1" fmla="*/ 3886200 w 4229100"/>
              <a:gd name="connsiteY1" fmla="*/ 783771 h 1404257"/>
              <a:gd name="connsiteX2" fmla="*/ 3804557 w 4229100"/>
              <a:gd name="connsiteY2" fmla="*/ 1069522 h 1404257"/>
              <a:gd name="connsiteX3" fmla="*/ 3331028 w 4229100"/>
              <a:gd name="connsiteY3" fmla="*/ 465364 h 1404257"/>
              <a:gd name="connsiteX4" fmla="*/ 3249385 w 4229100"/>
              <a:gd name="connsiteY4" fmla="*/ 702129 h 1404257"/>
              <a:gd name="connsiteX5" fmla="*/ 2849336 w 4229100"/>
              <a:gd name="connsiteY5" fmla="*/ 212271 h 1404257"/>
              <a:gd name="connsiteX6" fmla="*/ 2759529 w 4229100"/>
              <a:gd name="connsiteY6" fmla="*/ 481692 h 1404257"/>
              <a:gd name="connsiteX7" fmla="*/ 2318657 w 4229100"/>
              <a:gd name="connsiteY7" fmla="*/ 0 h 1404257"/>
              <a:gd name="connsiteX8" fmla="*/ 2253343 w 4229100"/>
              <a:gd name="connsiteY8" fmla="*/ 16329 h 1404257"/>
              <a:gd name="connsiteX9" fmla="*/ 2212522 w 4229100"/>
              <a:gd name="connsiteY9" fmla="*/ 318407 h 1404257"/>
              <a:gd name="connsiteX10" fmla="*/ 1690007 w 4229100"/>
              <a:gd name="connsiteY10" fmla="*/ 81643 h 1404257"/>
              <a:gd name="connsiteX11" fmla="*/ 1665514 w 4229100"/>
              <a:gd name="connsiteY11" fmla="*/ 416379 h 1404257"/>
              <a:gd name="connsiteX12" fmla="*/ 930728 w 4229100"/>
              <a:gd name="connsiteY12" fmla="*/ 146957 h 1404257"/>
              <a:gd name="connsiteX13" fmla="*/ 1020535 w 4229100"/>
              <a:gd name="connsiteY13" fmla="*/ 563336 h 1404257"/>
              <a:gd name="connsiteX14" fmla="*/ 440871 w 4229100"/>
              <a:gd name="connsiteY14" fmla="*/ 383721 h 1404257"/>
              <a:gd name="connsiteX15" fmla="*/ 432707 w 4229100"/>
              <a:gd name="connsiteY15" fmla="*/ 653143 h 1404257"/>
              <a:gd name="connsiteX16" fmla="*/ 0 w 4229100"/>
              <a:gd name="connsiteY16" fmla="*/ 547007 h 1404257"/>
              <a:gd name="connsiteX17" fmla="*/ 636814 w 4229100"/>
              <a:gd name="connsiteY17" fmla="*/ 881743 h 1404257"/>
              <a:gd name="connsiteX18" fmla="*/ 473528 w 4229100"/>
              <a:gd name="connsiteY18" fmla="*/ 1143000 h 1404257"/>
              <a:gd name="connsiteX19" fmla="*/ 938893 w 4229100"/>
              <a:gd name="connsiteY19" fmla="*/ 938893 h 1404257"/>
              <a:gd name="connsiteX20" fmla="*/ 922564 w 4229100"/>
              <a:gd name="connsiteY20" fmla="*/ 1118507 h 1404257"/>
              <a:gd name="connsiteX21" fmla="*/ 1722664 w 4229100"/>
              <a:gd name="connsiteY21" fmla="*/ 840921 h 1404257"/>
              <a:gd name="connsiteX22" fmla="*/ 1657350 w 4229100"/>
              <a:gd name="connsiteY22" fmla="*/ 1143000 h 1404257"/>
              <a:gd name="connsiteX23" fmla="*/ 2481943 w 4229100"/>
              <a:gd name="connsiteY23" fmla="*/ 759279 h 1404257"/>
              <a:gd name="connsiteX24" fmla="*/ 2481943 w 4229100"/>
              <a:gd name="connsiteY24" fmla="*/ 1069521 h 1404257"/>
              <a:gd name="connsiteX25" fmla="*/ 3102428 w 4229100"/>
              <a:gd name="connsiteY25" fmla="*/ 800100 h 1404257"/>
              <a:gd name="connsiteX26" fmla="*/ 3094264 w 4229100"/>
              <a:gd name="connsiteY26" fmla="*/ 1028700 h 1404257"/>
              <a:gd name="connsiteX27" fmla="*/ 3486150 w 4229100"/>
              <a:gd name="connsiteY27" fmla="*/ 987879 h 1404257"/>
              <a:gd name="connsiteX28" fmla="*/ 3420836 w 4229100"/>
              <a:gd name="connsiteY28" fmla="*/ 1249136 h 1404257"/>
              <a:gd name="connsiteX29" fmla="*/ 3722914 w 4229100"/>
              <a:gd name="connsiteY29" fmla="*/ 1200150 h 1404257"/>
              <a:gd name="connsiteX30" fmla="*/ 3665764 w 4229100"/>
              <a:gd name="connsiteY30" fmla="*/ 1404257 h 1404257"/>
              <a:gd name="connsiteX31" fmla="*/ 4229100 w 4229100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853543 w 4278086"/>
              <a:gd name="connsiteY2" fmla="*/ 1069522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530929 w 4278086"/>
              <a:gd name="connsiteY23" fmla="*/ 759279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143250 w 4278086"/>
              <a:gd name="connsiteY26" fmla="*/ 1028700 h 1404257"/>
              <a:gd name="connsiteX27" fmla="*/ 3535136 w 4278086"/>
              <a:gd name="connsiteY27" fmla="*/ 987879 h 1404257"/>
              <a:gd name="connsiteX28" fmla="*/ 3469822 w 4278086"/>
              <a:gd name="connsiteY28" fmla="*/ 1249136 h 1404257"/>
              <a:gd name="connsiteX29" fmla="*/ 3771900 w 4278086"/>
              <a:gd name="connsiteY29" fmla="*/ 1200150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853543 w 4278086"/>
              <a:gd name="connsiteY2" fmla="*/ 1069522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143250 w 4278086"/>
              <a:gd name="connsiteY26" fmla="*/ 1028700 h 1404257"/>
              <a:gd name="connsiteX27" fmla="*/ 3535136 w 4278086"/>
              <a:gd name="connsiteY27" fmla="*/ 987879 h 1404257"/>
              <a:gd name="connsiteX28" fmla="*/ 3469822 w 4278086"/>
              <a:gd name="connsiteY28" fmla="*/ 1249136 h 1404257"/>
              <a:gd name="connsiteX29" fmla="*/ 3771900 w 4278086"/>
              <a:gd name="connsiteY29" fmla="*/ 1200150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853543 w 4278086"/>
              <a:gd name="connsiteY2" fmla="*/ 1069522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469822 w 4278086"/>
              <a:gd name="connsiteY28" fmla="*/ 1249136 h 1404257"/>
              <a:gd name="connsiteX29" fmla="*/ 3771900 w 4278086"/>
              <a:gd name="connsiteY29" fmla="*/ 1200150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853543 w 4278086"/>
              <a:gd name="connsiteY2" fmla="*/ 1069522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347357 w 4278086"/>
              <a:gd name="connsiteY28" fmla="*/ 1208315 h 1404257"/>
              <a:gd name="connsiteX29" fmla="*/ 3771900 w 4278086"/>
              <a:gd name="connsiteY29" fmla="*/ 1200150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853543 w 4278086"/>
              <a:gd name="connsiteY2" fmla="*/ 1069522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347357 w 4278086"/>
              <a:gd name="connsiteY28" fmla="*/ 1208315 h 1404257"/>
              <a:gd name="connsiteX29" fmla="*/ 3845379 w 4278086"/>
              <a:gd name="connsiteY29" fmla="*/ 1167492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943350 w 4278086"/>
              <a:gd name="connsiteY2" fmla="*/ 1118508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987879 w 4278086"/>
              <a:gd name="connsiteY19" fmla="*/ 938893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347357 w 4278086"/>
              <a:gd name="connsiteY28" fmla="*/ 1208315 h 1404257"/>
              <a:gd name="connsiteX29" fmla="*/ 3845379 w 4278086"/>
              <a:gd name="connsiteY29" fmla="*/ 1167492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943350 w 4278086"/>
              <a:gd name="connsiteY2" fmla="*/ 1118508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481693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1159329 w 4278086"/>
              <a:gd name="connsiteY19" fmla="*/ 873579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347357 w 4278086"/>
              <a:gd name="connsiteY28" fmla="*/ 1208315 h 1404257"/>
              <a:gd name="connsiteX29" fmla="*/ 3845379 w 4278086"/>
              <a:gd name="connsiteY29" fmla="*/ 1167492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78086 w 4278086"/>
              <a:gd name="connsiteY0" fmla="*/ 1240971 h 1404257"/>
              <a:gd name="connsiteX1" fmla="*/ 3935186 w 4278086"/>
              <a:gd name="connsiteY1" fmla="*/ 783771 h 1404257"/>
              <a:gd name="connsiteX2" fmla="*/ 3943350 w 4278086"/>
              <a:gd name="connsiteY2" fmla="*/ 1118508 h 1404257"/>
              <a:gd name="connsiteX3" fmla="*/ 3380014 w 4278086"/>
              <a:gd name="connsiteY3" fmla="*/ 465364 h 1404257"/>
              <a:gd name="connsiteX4" fmla="*/ 3298371 w 4278086"/>
              <a:gd name="connsiteY4" fmla="*/ 702129 h 1404257"/>
              <a:gd name="connsiteX5" fmla="*/ 2898322 w 4278086"/>
              <a:gd name="connsiteY5" fmla="*/ 212271 h 1404257"/>
              <a:gd name="connsiteX6" fmla="*/ 2808515 w 4278086"/>
              <a:gd name="connsiteY6" fmla="*/ 481692 h 1404257"/>
              <a:gd name="connsiteX7" fmla="*/ 2367643 w 4278086"/>
              <a:gd name="connsiteY7" fmla="*/ 0 h 1404257"/>
              <a:gd name="connsiteX8" fmla="*/ 2302329 w 4278086"/>
              <a:gd name="connsiteY8" fmla="*/ 16329 h 1404257"/>
              <a:gd name="connsiteX9" fmla="*/ 2261508 w 4278086"/>
              <a:gd name="connsiteY9" fmla="*/ 318407 h 1404257"/>
              <a:gd name="connsiteX10" fmla="*/ 1738993 w 4278086"/>
              <a:gd name="connsiteY10" fmla="*/ 81643 h 1404257"/>
              <a:gd name="connsiteX11" fmla="*/ 1714500 w 4278086"/>
              <a:gd name="connsiteY11" fmla="*/ 416379 h 1404257"/>
              <a:gd name="connsiteX12" fmla="*/ 979714 w 4278086"/>
              <a:gd name="connsiteY12" fmla="*/ 146957 h 1404257"/>
              <a:gd name="connsiteX13" fmla="*/ 1069521 w 4278086"/>
              <a:gd name="connsiteY13" fmla="*/ 563336 h 1404257"/>
              <a:gd name="connsiteX14" fmla="*/ 489857 w 4278086"/>
              <a:gd name="connsiteY14" fmla="*/ 383721 h 1404257"/>
              <a:gd name="connsiteX15" fmla="*/ 669472 w 4278086"/>
              <a:gd name="connsiteY15" fmla="*/ 653143 h 1404257"/>
              <a:gd name="connsiteX16" fmla="*/ 0 w 4278086"/>
              <a:gd name="connsiteY16" fmla="*/ 628650 h 1404257"/>
              <a:gd name="connsiteX17" fmla="*/ 685800 w 4278086"/>
              <a:gd name="connsiteY17" fmla="*/ 881743 h 1404257"/>
              <a:gd name="connsiteX18" fmla="*/ 522514 w 4278086"/>
              <a:gd name="connsiteY18" fmla="*/ 1143000 h 1404257"/>
              <a:gd name="connsiteX19" fmla="*/ 1159329 w 4278086"/>
              <a:gd name="connsiteY19" fmla="*/ 873579 h 1404257"/>
              <a:gd name="connsiteX20" fmla="*/ 971550 w 4278086"/>
              <a:gd name="connsiteY20" fmla="*/ 1118507 h 1404257"/>
              <a:gd name="connsiteX21" fmla="*/ 1771650 w 4278086"/>
              <a:gd name="connsiteY21" fmla="*/ 840921 h 1404257"/>
              <a:gd name="connsiteX22" fmla="*/ 1706336 w 4278086"/>
              <a:gd name="connsiteY22" fmla="*/ 1143000 h 1404257"/>
              <a:gd name="connsiteX23" fmla="*/ 2367643 w 4278086"/>
              <a:gd name="connsiteY23" fmla="*/ 693965 h 1404257"/>
              <a:gd name="connsiteX24" fmla="*/ 2530929 w 4278086"/>
              <a:gd name="connsiteY24" fmla="*/ 1069521 h 1404257"/>
              <a:gd name="connsiteX25" fmla="*/ 3151414 w 4278086"/>
              <a:gd name="connsiteY25" fmla="*/ 800100 h 1404257"/>
              <a:gd name="connsiteX26" fmla="*/ 3012622 w 4278086"/>
              <a:gd name="connsiteY26" fmla="*/ 1069522 h 1404257"/>
              <a:gd name="connsiteX27" fmla="*/ 3535136 w 4278086"/>
              <a:gd name="connsiteY27" fmla="*/ 987879 h 1404257"/>
              <a:gd name="connsiteX28" fmla="*/ 3347357 w 4278086"/>
              <a:gd name="connsiteY28" fmla="*/ 1208315 h 1404257"/>
              <a:gd name="connsiteX29" fmla="*/ 3845379 w 4278086"/>
              <a:gd name="connsiteY29" fmla="*/ 1167492 h 1404257"/>
              <a:gd name="connsiteX30" fmla="*/ 3714750 w 4278086"/>
              <a:gd name="connsiteY30" fmla="*/ 1404257 h 1404257"/>
              <a:gd name="connsiteX31" fmla="*/ 4278086 w 4278086"/>
              <a:gd name="connsiteY31" fmla="*/ 1240971 h 1404257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069521 w 4294415"/>
              <a:gd name="connsiteY13" fmla="*/ 563336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873579 h 1526721"/>
              <a:gd name="connsiteX20" fmla="*/ 971550 w 4294415"/>
              <a:gd name="connsiteY20" fmla="*/ 1118507 h 1526721"/>
              <a:gd name="connsiteX21" fmla="*/ 1771650 w 4294415"/>
              <a:gd name="connsiteY21" fmla="*/ 840921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530929 w 4294415"/>
              <a:gd name="connsiteY24" fmla="*/ 1069521 h 1526721"/>
              <a:gd name="connsiteX25" fmla="*/ 3151414 w 4294415"/>
              <a:gd name="connsiteY25" fmla="*/ 800100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069521 w 4294415"/>
              <a:gd name="connsiteY13" fmla="*/ 563336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873579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530929 w 4294415"/>
              <a:gd name="connsiteY24" fmla="*/ 1069521 h 1526721"/>
              <a:gd name="connsiteX25" fmla="*/ 3151414 w 4294415"/>
              <a:gd name="connsiteY25" fmla="*/ 800100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069521 w 4294415"/>
              <a:gd name="connsiteY13" fmla="*/ 563336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530929 w 4294415"/>
              <a:gd name="connsiteY24" fmla="*/ 1069521 h 1526721"/>
              <a:gd name="connsiteX25" fmla="*/ 3151414 w 4294415"/>
              <a:gd name="connsiteY25" fmla="*/ 800100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530929 w 4294415"/>
              <a:gd name="connsiteY24" fmla="*/ 1069521 h 1526721"/>
              <a:gd name="connsiteX25" fmla="*/ 3151414 w 4294415"/>
              <a:gd name="connsiteY25" fmla="*/ 800100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151414 w 4294415"/>
              <a:gd name="connsiteY25" fmla="*/ 800100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2890157 w 4294415"/>
              <a:gd name="connsiteY25" fmla="*/ 832758 h 1526721"/>
              <a:gd name="connsiteX26" fmla="*/ 3012622 w 4294415"/>
              <a:gd name="connsiteY26" fmla="*/ 10695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2890157 w 4294415"/>
              <a:gd name="connsiteY25" fmla="*/ 832758 h 1526721"/>
              <a:gd name="connsiteX26" fmla="*/ 2824843 w 4294415"/>
              <a:gd name="connsiteY26" fmla="*/ 11838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898322 w 4294415"/>
              <a:gd name="connsiteY5" fmla="*/ 212271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535136 w 4294415"/>
              <a:gd name="connsiteY27" fmla="*/ 987879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943350 w 4294415"/>
              <a:gd name="connsiteY2" fmla="*/ 1118508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860605 w 4294415"/>
              <a:gd name="connsiteY2" fmla="*/ 979536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935186 w 4294415"/>
              <a:gd name="connsiteY1" fmla="*/ 783771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845379 w 4294415"/>
              <a:gd name="connsiteY29" fmla="*/ 1167492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298371 w 4294415"/>
              <a:gd name="connsiteY4" fmla="*/ 70212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275318 w 4294415"/>
              <a:gd name="connsiteY4" fmla="*/ 67728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50994 w 4294415"/>
              <a:gd name="connsiteY4" fmla="*/ 705689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08515 w 4294415"/>
              <a:gd name="connsiteY6" fmla="*/ 481692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07345 w 4294415"/>
              <a:gd name="connsiteY6" fmla="*/ 42729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367643 w 4294415"/>
              <a:gd name="connsiteY23" fmla="*/ 693965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3012622 w 4294415"/>
              <a:gd name="connsiteY25" fmla="*/ 832758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804307 w 4294415"/>
              <a:gd name="connsiteY21" fmla="*/ 710292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14500 w 4294415"/>
              <a:gd name="connsiteY11" fmla="*/ 41637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59329 w 4294415"/>
              <a:gd name="connsiteY19" fmla="*/ 751115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133883 w 4294415"/>
              <a:gd name="connsiteY19" fmla="*/ 833298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85800 w 4294415"/>
              <a:gd name="connsiteY17" fmla="*/ 881743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669472 w 4294415"/>
              <a:gd name="connsiteY15" fmla="*/ 653143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67493 w 4294415"/>
              <a:gd name="connsiteY13" fmla="*/ 547007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082951 w 4294415"/>
              <a:gd name="connsiteY13" fmla="*/ 499092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72234 w 4294415"/>
              <a:gd name="connsiteY13" fmla="*/ 505618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51550 w 4294415"/>
              <a:gd name="connsiteY13" fmla="*/ 460085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43282 w 4294415"/>
              <a:gd name="connsiteY13" fmla="*/ 424606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761717 w 4294415"/>
              <a:gd name="connsiteY21" fmla="*/ 780644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294415 w 4294415"/>
              <a:gd name="connsiteY0" fmla="*/ 1526721 h 1526721"/>
              <a:gd name="connsiteX1" fmla="*/ 3838814 w 4294415"/>
              <a:gd name="connsiteY1" fmla="*/ 753000 h 1526721"/>
              <a:gd name="connsiteX2" fmla="*/ 3792623 w 4294415"/>
              <a:gd name="connsiteY2" fmla="*/ 916253 h 1526721"/>
              <a:gd name="connsiteX3" fmla="*/ 3380014 w 4294415"/>
              <a:gd name="connsiteY3" fmla="*/ 465364 h 1526721"/>
              <a:gd name="connsiteX4" fmla="*/ 3360464 w 4294415"/>
              <a:gd name="connsiteY4" fmla="*/ 666076 h 1526721"/>
              <a:gd name="connsiteX5" fmla="*/ 2930979 w 4294415"/>
              <a:gd name="connsiteY5" fmla="*/ 228600 h 1526721"/>
              <a:gd name="connsiteX6" fmla="*/ 2852869 w 4294415"/>
              <a:gd name="connsiteY6" fmla="*/ 449774 h 1526721"/>
              <a:gd name="connsiteX7" fmla="*/ 2367643 w 4294415"/>
              <a:gd name="connsiteY7" fmla="*/ 0 h 1526721"/>
              <a:gd name="connsiteX8" fmla="*/ 2302329 w 4294415"/>
              <a:gd name="connsiteY8" fmla="*/ 16329 h 1526721"/>
              <a:gd name="connsiteX9" fmla="*/ 2261508 w 4294415"/>
              <a:gd name="connsiteY9" fmla="*/ 318407 h 1526721"/>
              <a:gd name="connsiteX10" fmla="*/ 1738993 w 4294415"/>
              <a:gd name="connsiteY10" fmla="*/ 81643 h 1526721"/>
              <a:gd name="connsiteX11" fmla="*/ 1778358 w 4294415"/>
              <a:gd name="connsiteY11" fmla="*/ 418759 h 1526721"/>
              <a:gd name="connsiteX12" fmla="*/ 979714 w 4294415"/>
              <a:gd name="connsiteY12" fmla="*/ 146957 h 1526721"/>
              <a:gd name="connsiteX13" fmla="*/ 1143282 w 4294415"/>
              <a:gd name="connsiteY13" fmla="*/ 424606 h 1526721"/>
              <a:gd name="connsiteX14" fmla="*/ 489857 w 4294415"/>
              <a:gd name="connsiteY14" fmla="*/ 383721 h 1526721"/>
              <a:gd name="connsiteX15" fmla="*/ 592030 w 4294415"/>
              <a:gd name="connsiteY15" fmla="*/ 586308 h 1526721"/>
              <a:gd name="connsiteX16" fmla="*/ 0 w 4294415"/>
              <a:gd name="connsiteY16" fmla="*/ 628650 h 1526721"/>
              <a:gd name="connsiteX17" fmla="*/ 638501 w 4294415"/>
              <a:gd name="connsiteY17" fmla="*/ 863994 h 1526721"/>
              <a:gd name="connsiteX18" fmla="*/ 522514 w 4294415"/>
              <a:gd name="connsiteY18" fmla="*/ 1143000 h 1526721"/>
              <a:gd name="connsiteX19" fmla="*/ 1077115 w 4294415"/>
              <a:gd name="connsiteY19" fmla="*/ 855162 h 1526721"/>
              <a:gd name="connsiteX20" fmla="*/ 971550 w 4294415"/>
              <a:gd name="connsiteY20" fmla="*/ 1118507 h 1526721"/>
              <a:gd name="connsiteX21" fmla="*/ 1855718 w 4294415"/>
              <a:gd name="connsiteY21" fmla="*/ 832109 h 1526721"/>
              <a:gd name="connsiteX22" fmla="*/ 1706336 w 4294415"/>
              <a:gd name="connsiteY22" fmla="*/ 1143000 h 1526721"/>
              <a:gd name="connsiteX23" fmla="*/ 2410200 w 4294415"/>
              <a:gd name="connsiteY23" fmla="*/ 753104 h 1526721"/>
              <a:gd name="connsiteX24" fmla="*/ 2367643 w 4294415"/>
              <a:gd name="connsiteY24" fmla="*/ 1045028 h 1526721"/>
              <a:gd name="connsiteX25" fmla="*/ 2957044 w 4294415"/>
              <a:gd name="connsiteY25" fmla="*/ 822693 h 1526721"/>
              <a:gd name="connsiteX26" fmla="*/ 2824843 w 4294415"/>
              <a:gd name="connsiteY26" fmla="*/ 1183822 h 1526721"/>
              <a:gd name="connsiteX27" fmla="*/ 3386130 w 4294415"/>
              <a:gd name="connsiteY27" fmla="*/ 996713 h 1526721"/>
              <a:gd name="connsiteX28" fmla="*/ 3347357 w 4294415"/>
              <a:gd name="connsiteY28" fmla="*/ 1208315 h 1526721"/>
              <a:gd name="connsiteX29" fmla="*/ 3777376 w 4294415"/>
              <a:gd name="connsiteY29" fmla="*/ 1190535 h 1526721"/>
              <a:gd name="connsiteX30" fmla="*/ 3714750 w 4294415"/>
              <a:gd name="connsiteY30" fmla="*/ 1404257 h 1526721"/>
              <a:gd name="connsiteX31" fmla="*/ 4294415 w 4294415"/>
              <a:gd name="connsiteY31" fmla="*/ 1526721 h 1526721"/>
              <a:gd name="connsiteX0" fmla="*/ 4375563 w 4375563"/>
              <a:gd name="connsiteY0" fmla="*/ 1715671 h 1715671"/>
              <a:gd name="connsiteX1" fmla="*/ 3838814 w 4375563"/>
              <a:gd name="connsiteY1" fmla="*/ 753000 h 1715671"/>
              <a:gd name="connsiteX2" fmla="*/ 3792623 w 4375563"/>
              <a:gd name="connsiteY2" fmla="*/ 916253 h 1715671"/>
              <a:gd name="connsiteX3" fmla="*/ 3380014 w 4375563"/>
              <a:gd name="connsiteY3" fmla="*/ 465364 h 1715671"/>
              <a:gd name="connsiteX4" fmla="*/ 3360464 w 4375563"/>
              <a:gd name="connsiteY4" fmla="*/ 666076 h 1715671"/>
              <a:gd name="connsiteX5" fmla="*/ 2930979 w 4375563"/>
              <a:gd name="connsiteY5" fmla="*/ 228600 h 1715671"/>
              <a:gd name="connsiteX6" fmla="*/ 2852869 w 4375563"/>
              <a:gd name="connsiteY6" fmla="*/ 449774 h 1715671"/>
              <a:gd name="connsiteX7" fmla="*/ 2367643 w 4375563"/>
              <a:gd name="connsiteY7" fmla="*/ 0 h 1715671"/>
              <a:gd name="connsiteX8" fmla="*/ 2302329 w 4375563"/>
              <a:gd name="connsiteY8" fmla="*/ 16329 h 1715671"/>
              <a:gd name="connsiteX9" fmla="*/ 2261508 w 4375563"/>
              <a:gd name="connsiteY9" fmla="*/ 318407 h 1715671"/>
              <a:gd name="connsiteX10" fmla="*/ 1738993 w 4375563"/>
              <a:gd name="connsiteY10" fmla="*/ 81643 h 1715671"/>
              <a:gd name="connsiteX11" fmla="*/ 1778358 w 4375563"/>
              <a:gd name="connsiteY11" fmla="*/ 418759 h 1715671"/>
              <a:gd name="connsiteX12" fmla="*/ 979714 w 4375563"/>
              <a:gd name="connsiteY12" fmla="*/ 146957 h 1715671"/>
              <a:gd name="connsiteX13" fmla="*/ 1143282 w 4375563"/>
              <a:gd name="connsiteY13" fmla="*/ 424606 h 1715671"/>
              <a:gd name="connsiteX14" fmla="*/ 489857 w 4375563"/>
              <a:gd name="connsiteY14" fmla="*/ 383721 h 1715671"/>
              <a:gd name="connsiteX15" fmla="*/ 592030 w 4375563"/>
              <a:gd name="connsiteY15" fmla="*/ 586308 h 1715671"/>
              <a:gd name="connsiteX16" fmla="*/ 0 w 4375563"/>
              <a:gd name="connsiteY16" fmla="*/ 628650 h 1715671"/>
              <a:gd name="connsiteX17" fmla="*/ 638501 w 4375563"/>
              <a:gd name="connsiteY17" fmla="*/ 863994 h 1715671"/>
              <a:gd name="connsiteX18" fmla="*/ 522514 w 4375563"/>
              <a:gd name="connsiteY18" fmla="*/ 1143000 h 1715671"/>
              <a:gd name="connsiteX19" fmla="*/ 1077115 w 4375563"/>
              <a:gd name="connsiteY19" fmla="*/ 855162 h 1715671"/>
              <a:gd name="connsiteX20" fmla="*/ 971550 w 4375563"/>
              <a:gd name="connsiteY20" fmla="*/ 1118507 h 1715671"/>
              <a:gd name="connsiteX21" fmla="*/ 1855718 w 4375563"/>
              <a:gd name="connsiteY21" fmla="*/ 832109 h 1715671"/>
              <a:gd name="connsiteX22" fmla="*/ 1706336 w 4375563"/>
              <a:gd name="connsiteY22" fmla="*/ 1143000 h 1715671"/>
              <a:gd name="connsiteX23" fmla="*/ 2410200 w 4375563"/>
              <a:gd name="connsiteY23" fmla="*/ 753104 h 1715671"/>
              <a:gd name="connsiteX24" fmla="*/ 2367643 w 4375563"/>
              <a:gd name="connsiteY24" fmla="*/ 1045028 h 1715671"/>
              <a:gd name="connsiteX25" fmla="*/ 2957044 w 4375563"/>
              <a:gd name="connsiteY25" fmla="*/ 822693 h 1715671"/>
              <a:gd name="connsiteX26" fmla="*/ 2824843 w 4375563"/>
              <a:gd name="connsiteY26" fmla="*/ 1183822 h 1715671"/>
              <a:gd name="connsiteX27" fmla="*/ 3386130 w 4375563"/>
              <a:gd name="connsiteY27" fmla="*/ 996713 h 1715671"/>
              <a:gd name="connsiteX28" fmla="*/ 3347357 w 4375563"/>
              <a:gd name="connsiteY28" fmla="*/ 1208315 h 1715671"/>
              <a:gd name="connsiteX29" fmla="*/ 3777376 w 4375563"/>
              <a:gd name="connsiteY29" fmla="*/ 1190535 h 1715671"/>
              <a:gd name="connsiteX30" fmla="*/ 3714750 w 4375563"/>
              <a:gd name="connsiteY30" fmla="*/ 1404257 h 1715671"/>
              <a:gd name="connsiteX31" fmla="*/ 4375563 w 4375563"/>
              <a:gd name="connsiteY31" fmla="*/ 1715671 h 1715671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489857 w 4300881"/>
              <a:gd name="connsiteY14" fmla="*/ 383721 h 1762497"/>
              <a:gd name="connsiteX15" fmla="*/ 592030 w 4300881"/>
              <a:gd name="connsiteY15" fmla="*/ 586308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522514 w 4300881"/>
              <a:gd name="connsiteY18" fmla="*/ 1143000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489857 w 4300881"/>
              <a:gd name="connsiteY14" fmla="*/ 383721 h 1762497"/>
              <a:gd name="connsiteX15" fmla="*/ 419830 w 4300881"/>
              <a:gd name="connsiteY15" fmla="*/ 653959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522514 w 4300881"/>
              <a:gd name="connsiteY18" fmla="*/ 1143000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489857 w 4300881"/>
              <a:gd name="connsiteY14" fmla="*/ 383721 h 1762497"/>
              <a:gd name="connsiteX15" fmla="*/ 558561 w 4300881"/>
              <a:gd name="connsiteY15" fmla="*/ 693900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522514 w 4300881"/>
              <a:gd name="connsiteY18" fmla="*/ 1143000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396364 w 4300881"/>
              <a:gd name="connsiteY14" fmla="*/ 372159 h 1762497"/>
              <a:gd name="connsiteX15" fmla="*/ 558561 w 4300881"/>
              <a:gd name="connsiteY15" fmla="*/ 693900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522514 w 4300881"/>
              <a:gd name="connsiteY18" fmla="*/ 1143000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396364 w 4300881"/>
              <a:gd name="connsiteY14" fmla="*/ 372159 h 1762497"/>
              <a:gd name="connsiteX15" fmla="*/ 515121 w 4300881"/>
              <a:gd name="connsiteY15" fmla="*/ 679327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522514 w 4300881"/>
              <a:gd name="connsiteY18" fmla="*/ 1143000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396364 w 4300881"/>
              <a:gd name="connsiteY14" fmla="*/ 372159 h 1762497"/>
              <a:gd name="connsiteX15" fmla="*/ 515121 w 4300881"/>
              <a:gd name="connsiteY15" fmla="*/ 679327 h 1762497"/>
              <a:gd name="connsiteX16" fmla="*/ 0 w 4300881"/>
              <a:gd name="connsiteY16" fmla="*/ 628650 h 1762497"/>
              <a:gd name="connsiteX17" fmla="*/ 638501 w 4300881"/>
              <a:gd name="connsiteY17" fmla="*/ 863994 h 1762497"/>
              <a:gd name="connsiteX18" fmla="*/ 621229 w 4300881"/>
              <a:gd name="connsiteY18" fmla="*/ 1103505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396364 w 4300881"/>
              <a:gd name="connsiteY14" fmla="*/ 372159 h 1762497"/>
              <a:gd name="connsiteX15" fmla="*/ 515121 w 4300881"/>
              <a:gd name="connsiteY15" fmla="*/ 679327 h 1762497"/>
              <a:gd name="connsiteX16" fmla="*/ 0 w 4300881"/>
              <a:gd name="connsiteY16" fmla="*/ 628650 h 1762497"/>
              <a:gd name="connsiteX17" fmla="*/ 770042 w 4300881"/>
              <a:gd name="connsiteY17" fmla="*/ 848713 h 1762497"/>
              <a:gd name="connsiteX18" fmla="*/ 621229 w 4300881"/>
              <a:gd name="connsiteY18" fmla="*/ 1103505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855718 w 4300881"/>
              <a:gd name="connsiteY21" fmla="*/ 832109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  <a:gd name="connsiteX0" fmla="*/ 4300881 w 4300881"/>
              <a:gd name="connsiteY0" fmla="*/ 1762497 h 1762497"/>
              <a:gd name="connsiteX1" fmla="*/ 3838814 w 4300881"/>
              <a:gd name="connsiteY1" fmla="*/ 753000 h 1762497"/>
              <a:gd name="connsiteX2" fmla="*/ 3792623 w 4300881"/>
              <a:gd name="connsiteY2" fmla="*/ 916253 h 1762497"/>
              <a:gd name="connsiteX3" fmla="*/ 3380014 w 4300881"/>
              <a:gd name="connsiteY3" fmla="*/ 465364 h 1762497"/>
              <a:gd name="connsiteX4" fmla="*/ 3360464 w 4300881"/>
              <a:gd name="connsiteY4" fmla="*/ 666076 h 1762497"/>
              <a:gd name="connsiteX5" fmla="*/ 2930979 w 4300881"/>
              <a:gd name="connsiteY5" fmla="*/ 228600 h 1762497"/>
              <a:gd name="connsiteX6" fmla="*/ 2852869 w 4300881"/>
              <a:gd name="connsiteY6" fmla="*/ 449774 h 1762497"/>
              <a:gd name="connsiteX7" fmla="*/ 2367643 w 4300881"/>
              <a:gd name="connsiteY7" fmla="*/ 0 h 1762497"/>
              <a:gd name="connsiteX8" fmla="*/ 2302329 w 4300881"/>
              <a:gd name="connsiteY8" fmla="*/ 16329 h 1762497"/>
              <a:gd name="connsiteX9" fmla="*/ 2261508 w 4300881"/>
              <a:gd name="connsiteY9" fmla="*/ 318407 h 1762497"/>
              <a:gd name="connsiteX10" fmla="*/ 1738993 w 4300881"/>
              <a:gd name="connsiteY10" fmla="*/ 81643 h 1762497"/>
              <a:gd name="connsiteX11" fmla="*/ 1778358 w 4300881"/>
              <a:gd name="connsiteY11" fmla="*/ 418759 h 1762497"/>
              <a:gd name="connsiteX12" fmla="*/ 979714 w 4300881"/>
              <a:gd name="connsiteY12" fmla="*/ 146957 h 1762497"/>
              <a:gd name="connsiteX13" fmla="*/ 1143282 w 4300881"/>
              <a:gd name="connsiteY13" fmla="*/ 424606 h 1762497"/>
              <a:gd name="connsiteX14" fmla="*/ 396364 w 4300881"/>
              <a:gd name="connsiteY14" fmla="*/ 372159 h 1762497"/>
              <a:gd name="connsiteX15" fmla="*/ 515121 w 4300881"/>
              <a:gd name="connsiteY15" fmla="*/ 679327 h 1762497"/>
              <a:gd name="connsiteX16" fmla="*/ 0 w 4300881"/>
              <a:gd name="connsiteY16" fmla="*/ 628650 h 1762497"/>
              <a:gd name="connsiteX17" fmla="*/ 770042 w 4300881"/>
              <a:gd name="connsiteY17" fmla="*/ 848713 h 1762497"/>
              <a:gd name="connsiteX18" fmla="*/ 621229 w 4300881"/>
              <a:gd name="connsiteY18" fmla="*/ 1103505 h 1762497"/>
              <a:gd name="connsiteX19" fmla="*/ 1077115 w 4300881"/>
              <a:gd name="connsiteY19" fmla="*/ 855162 h 1762497"/>
              <a:gd name="connsiteX20" fmla="*/ 971550 w 4300881"/>
              <a:gd name="connsiteY20" fmla="*/ 1118507 h 1762497"/>
              <a:gd name="connsiteX21" fmla="*/ 1787454 w 4300881"/>
              <a:gd name="connsiteY21" fmla="*/ 809208 h 1762497"/>
              <a:gd name="connsiteX22" fmla="*/ 1706336 w 4300881"/>
              <a:gd name="connsiteY22" fmla="*/ 1143000 h 1762497"/>
              <a:gd name="connsiteX23" fmla="*/ 2410200 w 4300881"/>
              <a:gd name="connsiteY23" fmla="*/ 753104 h 1762497"/>
              <a:gd name="connsiteX24" fmla="*/ 2367643 w 4300881"/>
              <a:gd name="connsiteY24" fmla="*/ 1045028 h 1762497"/>
              <a:gd name="connsiteX25" fmla="*/ 2957044 w 4300881"/>
              <a:gd name="connsiteY25" fmla="*/ 822693 h 1762497"/>
              <a:gd name="connsiteX26" fmla="*/ 2824843 w 4300881"/>
              <a:gd name="connsiteY26" fmla="*/ 1183822 h 1762497"/>
              <a:gd name="connsiteX27" fmla="*/ 3386130 w 4300881"/>
              <a:gd name="connsiteY27" fmla="*/ 996713 h 1762497"/>
              <a:gd name="connsiteX28" fmla="*/ 3347357 w 4300881"/>
              <a:gd name="connsiteY28" fmla="*/ 1208315 h 1762497"/>
              <a:gd name="connsiteX29" fmla="*/ 3777376 w 4300881"/>
              <a:gd name="connsiteY29" fmla="*/ 1190535 h 1762497"/>
              <a:gd name="connsiteX30" fmla="*/ 3714750 w 4300881"/>
              <a:gd name="connsiteY30" fmla="*/ 1404257 h 1762497"/>
              <a:gd name="connsiteX31" fmla="*/ 4300881 w 4300881"/>
              <a:gd name="connsiteY31" fmla="*/ 1762497 h 176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00881" h="1762497">
                <a:moveTo>
                  <a:pt x="4300881" y="1762497"/>
                </a:moveTo>
                <a:lnTo>
                  <a:pt x="3838814" y="753000"/>
                </a:lnTo>
                <a:lnTo>
                  <a:pt x="3792623" y="916253"/>
                </a:lnTo>
                <a:lnTo>
                  <a:pt x="3380014" y="465364"/>
                </a:lnTo>
                <a:lnTo>
                  <a:pt x="3360464" y="666076"/>
                </a:lnTo>
                <a:lnTo>
                  <a:pt x="2930979" y="228600"/>
                </a:lnTo>
                <a:lnTo>
                  <a:pt x="2852869" y="449774"/>
                </a:lnTo>
                <a:lnTo>
                  <a:pt x="2367643" y="0"/>
                </a:lnTo>
                <a:lnTo>
                  <a:pt x="2302329" y="16329"/>
                </a:lnTo>
                <a:lnTo>
                  <a:pt x="2261508" y="318407"/>
                </a:lnTo>
                <a:lnTo>
                  <a:pt x="1738993" y="81643"/>
                </a:lnTo>
                <a:lnTo>
                  <a:pt x="1778358" y="418759"/>
                </a:lnTo>
                <a:lnTo>
                  <a:pt x="979714" y="146957"/>
                </a:lnTo>
                <a:lnTo>
                  <a:pt x="1143282" y="424606"/>
                </a:lnTo>
                <a:lnTo>
                  <a:pt x="396364" y="372159"/>
                </a:lnTo>
                <a:lnTo>
                  <a:pt x="515121" y="679327"/>
                </a:lnTo>
                <a:lnTo>
                  <a:pt x="0" y="628650"/>
                </a:lnTo>
                <a:lnTo>
                  <a:pt x="770042" y="848713"/>
                </a:lnTo>
                <a:lnTo>
                  <a:pt x="621229" y="1103505"/>
                </a:lnTo>
                <a:lnTo>
                  <a:pt x="1077115" y="855162"/>
                </a:lnTo>
                <a:lnTo>
                  <a:pt x="971550" y="1118507"/>
                </a:lnTo>
                <a:lnTo>
                  <a:pt x="1787454" y="809208"/>
                </a:lnTo>
                <a:lnTo>
                  <a:pt x="1706336" y="1143000"/>
                </a:lnTo>
                <a:lnTo>
                  <a:pt x="2410200" y="753104"/>
                </a:lnTo>
                <a:lnTo>
                  <a:pt x="2367643" y="1045028"/>
                </a:lnTo>
                <a:lnTo>
                  <a:pt x="2957044" y="822693"/>
                </a:lnTo>
                <a:lnTo>
                  <a:pt x="2824843" y="1183822"/>
                </a:lnTo>
                <a:lnTo>
                  <a:pt x="3386130" y="996713"/>
                </a:lnTo>
                <a:lnTo>
                  <a:pt x="3347357" y="1208315"/>
                </a:lnTo>
                <a:lnTo>
                  <a:pt x="3777376" y="1190535"/>
                </a:lnTo>
                <a:lnTo>
                  <a:pt x="3714750" y="1404257"/>
                </a:lnTo>
                <a:lnTo>
                  <a:pt x="4300881" y="17624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279400" dir="5400000" algn="t" rotWithShape="0">
              <a:schemeClr val="bg2">
                <a:lumMod val="10000"/>
                <a:alpha val="30000"/>
              </a:schemeClr>
            </a:outerShdw>
          </a:effectLst>
          <a:scene3d>
            <a:camera prst="perspectiveRelaxed"/>
            <a:lightRig rig="threePt" dir="t"/>
          </a:scene3d>
          <a:sp3d>
            <a:bevelT w="190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610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tparents.org/Library/Unification/Photos/Bless-Ph/brides-gro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70">
            <a:off x="1906689" y="513649"/>
            <a:ext cx="5399719" cy="4252279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457200" y="5755221"/>
            <a:ext cx="74676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Unusual 4 “U’s”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590" y="4495800"/>
            <a:ext cx="776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“Blessing Ceremony” Nov., 1997, 30,000 people</a:t>
            </a:r>
          </a:p>
        </p:txBody>
      </p:sp>
    </p:spTree>
    <p:extLst>
      <p:ext uri="{BB962C8B-B14F-4D97-AF65-F5344CB8AC3E}">
        <p14:creationId xmlns:p14="http://schemas.microsoft.com/office/powerpoint/2010/main" val="37680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l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lts">
      <a:majorFont>
        <a:latin typeface="Aaron"/>
        <a:ea typeface=""/>
        <a:cs typeface=""/>
      </a:majorFont>
      <a:minorFont>
        <a:latin typeface="Aar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ults.potx" id="{2C3E478C-605D-4B9D-B609-AB71AC8F95EF}" vid="{1183348F-5333-4AF9-A82D-2CD9E2CA2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Cults</Template>
  <TotalTime>2767</TotalTime>
  <Words>1438</Words>
  <Application>Microsoft Office PowerPoint</Application>
  <PresentationFormat>On-screen Show (4:3)</PresentationFormat>
  <Paragraphs>149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Aaron</vt:lpstr>
      <vt:lpstr>Aero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General Office</cp:lastModifiedBy>
  <cp:revision>43</cp:revision>
  <dcterms:created xsi:type="dcterms:W3CDTF">2014-10-20T16:59:55Z</dcterms:created>
  <dcterms:modified xsi:type="dcterms:W3CDTF">2015-04-13T17:34:11Z</dcterms:modified>
</cp:coreProperties>
</file>